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63" r:id="rId4"/>
    <p:sldId id="260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1A494-41EA-5343-B873-143B899F2E96}" type="datetimeFigureOut">
              <a:rPr lang="en-US" smtClean="0"/>
              <a:t>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E3F1E-58E5-8542-BAFE-6F36F108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Answer: Command economy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you know?: State planners decide what to produce, how to produce it, who it should be produced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E3F1E-58E5-8542-BAFE-6F36F1080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2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Answer: Market economy (could also be mixed, if it is assumed that government regulates industry)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you know?: Individuals make economic decisions; decisions made based on demand; profit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E3F1E-58E5-8542-BAFE-6F36F1080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1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Answer: Traditional economy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you know?: Economic activities centered around family; resources are determined by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E3F1E-58E5-8542-BAFE-6F36F1080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3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Answer: Mixed economy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you know?: Business owners make economic decisions, but government can intervene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E3F1E-58E5-8542-BAFE-6F36F1080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6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7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4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3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1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6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9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5ED-53A2-E647-9B5A-47535FFBAC0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32CE-AB31-B943-8DC8-A0D5B48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u="sng">
                <a:latin typeface="Arial" charset="0"/>
              </a:rPr>
              <a:t>Economic Systems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the Government influences how I make money.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575"/>
            <a:ext cx="28956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26013"/>
            <a:ext cx="76200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96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Features of American Free Market Economy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Economic Freedom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individuals have the right to choose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>
              <a:solidFill>
                <a:srgbClr val="FF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Competition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more than one producer of good/services insures choice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>
              <a:solidFill>
                <a:srgbClr val="FF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Private Property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individuals have the right to own their own property, including business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476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657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73713"/>
            <a:ext cx="5105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3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Features of American Free Market Economy (cont)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Self-Interest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individuals make </a:t>
            </a:r>
          </a:p>
          <a:p>
            <a:pPr marL="609600" indent="-609600" eaLnBrk="1" hangingPunct="1">
              <a:buFontTx/>
              <a:buNone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	decisions based on what is best for them</a:t>
            </a:r>
          </a:p>
          <a:p>
            <a:pPr marL="609600" indent="-609600" eaLnBrk="1" hangingPunct="1">
              <a:buFontTx/>
              <a:buNone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609600" indent="-609600" eaLnBrk="1" hangingPunct="1">
              <a:buFontTx/>
              <a:buAutoNum type="arabicPeriod" startAt="5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Voluntary Exchange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individuals may freely buy and sell goods</a:t>
            </a:r>
          </a:p>
          <a:p>
            <a:pPr marL="609600" indent="-609600" eaLnBrk="1" hangingPunct="1">
              <a:buFontTx/>
              <a:buAutoNum type="arabicPeriod" startAt="5"/>
            </a:pPr>
            <a:endParaRPr lang="en-US">
              <a:solidFill>
                <a:srgbClr val="FF0000"/>
              </a:solidFill>
              <a:latin typeface="Arial" charset="0"/>
            </a:endParaRPr>
          </a:p>
          <a:p>
            <a:pPr marL="609600" indent="-609600" eaLnBrk="1" hangingPunct="1">
              <a:buFontTx/>
              <a:buAutoNum type="arabicPeriod" startAt="5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Profit Motive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individuals are driven by a desire to profit (make money)</a:t>
            </a:r>
          </a:p>
          <a:p>
            <a:pPr marL="609600" indent="-609600"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1528763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562600"/>
            <a:ext cx="20193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9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Features of American Command Economy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Government regulation of some business practices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Ex. Wages, labor hours,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safety practice</a:t>
            </a:r>
            <a:r>
              <a:rPr lang="en-US" dirty="0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Government limits certain choices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Ex. Cannot buy or produce certain goods/services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Government provides aid to the needy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Ex. Medicare, Medicaid, welfare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67400"/>
            <a:ext cx="31337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133600"/>
            <a:ext cx="33956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72113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9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My Pizzeria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would my pizzeria function under different economic systems?</a:t>
            </a:r>
          </a:p>
        </p:txBody>
      </p:sp>
    </p:spTree>
    <p:extLst>
      <p:ext uri="{BB962C8B-B14F-4D97-AF65-F5344CB8AC3E}">
        <p14:creationId xmlns:p14="http://schemas.microsoft.com/office/powerpoint/2010/main" val="92758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My Pizzeria in a Free Market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answer the basic economic questions!</a:t>
            </a:r>
          </a:p>
          <a:p>
            <a:pPr eaLnBrk="1" hangingPunct="1"/>
            <a:r>
              <a:rPr lang="en-US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determine how much cheese and pepperoni goes on the pizza</a:t>
            </a:r>
          </a:p>
          <a:p>
            <a:pPr eaLnBrk="1" hangingPunct="1"/>
            <a:r>
              <a:rPr lang="en-US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determine the quality of the cheese and pepperoni</a:t>
            </a:r>
          </a:p>
          <a:p>
            <a:pPr eaLnBrk="1" hangingPunct="1"/>
            <a:r>
              <a:rPr lang="en-US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set my employees wages</a:t>
            </a:r>
          </a:p>
          <a:p>
            <a:pPr eaLnBrk="1" hangingPunct="1"/>
            <a:r>
              <a:rPr lang="en-US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set my business hours</a:t>
            </a:r>
          </a:p>
        </p:txBody>
      </p:sp>
    </p:spTree>
    <p:extLst>
      <p:ext uri="{BB962C8B-B14F-4D97-AF65-F5344CB8AC3E}">
        <p14:creationId xmlns:p14="http://schemas.microsoft.com/office/powerpoint/2010/main" val="39026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My Pizzeria in a Command Economy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The government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answers the basic economic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The government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sets the amount of cheese and pepperoni on each pizza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The government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determines quality of cheese and pepperoni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The government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sets employees wages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The government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sets business hours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Problem: What does </a:t>
            </a:r>
            <a:r>
              <a:rPr lang="en-US" b="1" i="1">
                <a:solidFill>
                  <a:schemeClr val="accent2"/>
                </a:solidFill>
                <a:latin typeface="Arial" charset="0"/>
              </a:rPr>
              <a:t>the government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know about pizza?</a:t>
            </a:r>
          </a:p>
        </p:txBody>
      </p:sp>
    </p:spTree>
    <p:extLst>
      <p:ext uri="{BB962C8B-B14F-4D97-AF65-F5344CB8AC3E}">
        <p14:creationId xmlns:p14="http://schemas.microsoft.com/office/powerpoint/2010/main" val="338752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My Pizzeria in a Mixed Economy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The Government and I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both answer the basic economic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determine the amount of cheese and pepperoni on the pizzas;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government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determines the quality of cheese and pizza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set employee wages;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government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sets minimum wage for employees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determine business hours;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government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determines whether I am safe to be open or not</a:t>
            </a:r>
          </a:p>
        </p:txBody>
      </p:sp>
    </p:spTree>
    <p:extLst>
      <p:ext uri="{BB962C8B-B14F-4D97-AF65-F5344CB8AC3E}">
        <p14:creationId xmlns:p14="http://schemas.microsoft.com/office/powerpoint/2010/main" val="316965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State planners in Country A met to decide what the country should focus on producing. After much deliberation, </a:t>
            </a:r>
            <a:r>
              <a:rPr lang="en-US" dirty="0" smtClean="0"/>
              <a:t>they decided </a:t>
            </a:r>
            <a:r>
              <a:rPr lang="en-US" dirty="0"/>
              <a:t>it would be in the country’s best interest to use their limited resources to produce automobiles instead of </a:t>
            </a:r>
            <a:r>
              <a:rPr lang="en-US" dirty="0" smtClean="0"/>
              <a:t>other consumer </a:t>
            </a:r>
            <a:r>
              <a:rPr lang="en-US" dirty="0"/>
              <a:t>goods, such as electronics or textiles. The state planners passed their decision down to factories, </a:t>
            </a:r>
            <a:r>
              <a:rPr lang="en-US" dirty="0" smtClean="0"/>
              <a:t>and allocated </a:t>
            </a:r>
            <a:r>
              <a:rPr lang="en-US" dirty="0"/>
              <a:t>to them raw materials, workers, and other resources needed to produce automobiles. Factories were </a:t>
            </a:r>
            <a:r>
              <a:rPr lang="en-US" dirty="0" smtClean="0"/>
              <a:t>then told </a:t>
            </a:r>
            <a:r>
              <a:rPr lang="en-US" dirty="0"/>
              <a:t>how much they should produce with these resources and who the final products should be shipped to.</a:t>
            </a:r>
          </a:p>
        </p:txBody>
      </p:sp>
    </p:spTree>
    <p:extLst>
      <p:ext uri="{BB962C8B-B14F-4D97-AF65-F5344CB8AC3E}">
        <p14:creationId xmlns:p14="http://schemas.microsoft.com/office/powerpoint/2010/main" val="1228000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In Country B, business owners decide what to produce, how much to produce, and who to produce for. The CEO </a:t>
            </a:r>
            <a:r>
              <a:rPr lang="en-US" dirty="0" smtClean="0"/>
              <a:t>of </a:t>
            </a:r>
            <a:r>
              <a:rPr lang="en-US" dirty="0" err="1" smtClean="0"/>
              <a:t>Tarheelia</a:t>
            </a:r>
            <a:r>
              <a:rPr lang="en-US" dirty="0" smtClean="0"/>
              <a:t> </a:t>
            </a:r>
            <a:r>
              <a:rPr lang="en-US" dirty="0"/>
              <a:t>Audio, one of the leading audio equipment producers in the country, recently decided to increase </a:t>
            </a:r>
            <a:r>
              <a:rPr lang="en-US" dirty="0" smtClean="0"/>
              <a:t>production levels </a:t>
            </a:r>
            <a:r>
              <a:rPr lang="en-US" dirty="0"/>
              <a:t>of the company’s newest MP3 player model, and at the same time decrease production levels of their </a:t>
            </a:r>
            <a:r>
              <a:rPr lang="en-US" dirty="0" smtClean="0"/>
              <a:t>most popular </a:t>
            </a:r>
            <a:r>
              <a:rPr lang="en-US" dirty="0"/>
              <a:t>CD player. The reason for the emphasis on MP3 players is that demand for CD players has </a:t>
            </a:r>
            <a:r>
              <a:rPr lang="en-US" dirty="0" smtClean="0"/>
              <a:t>decreased dramatically </a:t>
            </a:r>
            <a:r>
              <a:rPr lang="en-US" dirty="0"/>
              <a:t>as MP3 technology has taken over the market. Simply put, there is more profit to be made in the </a:t>
            </a:r>
            <a:r>
              <a:rPr lang="en-US" dirty="0" smtClean="0"/>
              <a:t>MP3 market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62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In Country C, people rarely engage in market transactions. For the most part, they do not need to. Families </a:t>
            </a:r>
            <a:r>
              <a:rPr lang="en-US" dirty="0" smtClean="0"/>
              <a:t>grow their </a:t>
            </a:r>
            <a:r>
              <a:rPr lang="en-US" dirty="0"/>
              <a:t>own vegetables and raise their own animals or hunt to get meat. Certain times get tough for people in Country C</a:t>
            </a:r>
            <a:r>
              <a:rPr lang="en-US" dirty="0" smtClean="0"/>
              <a:t>, like </a:t>
            </a:r>
            <a:r>
              <a:rPr lang="en-US" dirty="0"/>
              <a:t>when the winters are particularly cold or animals change their migration patterns. For this reason, it is </a:t>
            </a:r>
            <a:r>
              <a:rPr lang="en-US" dirty="0" smtClean="0"/>
              <a:t>important that </a:t>
            </a:r>
            <a:r>
              <a:rPr lang="en-US" dirty="0"/>
              <a:t>families stock up in “good times” and develop relationships with neighbors with whom they can share or trade.</a:t>
            </a:r>
          </a:p>
        </p:txBody>
      </p:sp>
    </p:spTree>
    <p:extLst>
      <p:ext uri="{BB962C8B-B14F-4D97-AF65-F5344CB8AC3E}">
        <p14:creationId xmlns:p14="http://schemas.microsoft.com/office/powerpoint/2010/main" val="379602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All Economic Systems Must Consider the Following Questions: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What goods and services to produce?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How will they produce them?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Who will get them?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How much will they produce now, and how much later?</a:t>
            </a:r>
          </a:p>
          <a:p>
            <a:pPr marL="609600" indent="-609600" eaLnBrk="1" hangingPunct="1"/>
            <a:endParaRPr lang="en-US">
              <a:solidFill>
                <a:srgbClr val="FF0000"/>
              </a:solidFill>
              <a:latin typeface="Arial" charset="0"/>
            </a:endParaRPr>
          </a:p>
          <a:p>
            <a:pPr marL="609600" indent="-609600" eaLnBrk="1" hangingPunct="1"/>
            <a:r>
              <a:rPr lang="en-US">
                <a:latin typeface="Arial" charset="0"/>
              </a:rPr>
              <a:t>Each economic system answers these questions in a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DIFFERENT WAY</a:t>
            </a:r>
            <a:r>
              <a:rPr lang="en-US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61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In Country D, business owners make most economic decisions. As long as they abide by fair trade policies, they </a:t>
            </a:r>
            <a:r>
              <a:rPr lang="en-US" dirty="0" smtClean="0"/>
              <a:t>can decide </a:t>
            </a:r>
            <a:r>
              <a:rPr lang="en-US" dirty="0"/>
              <a:t>what to produce, how to produce, and for whom to produce without government intervention. These </a:t>
            </a:r>
            <a:r>
              <a:rPr lang="en-US" dirty="0" smtClean="0"/>
              <a:t>decisions are </a:t>
            </a:r>
            <a:r>
              <a:rPr lang="en-US" dirty="0"/>
              <a:t>made by business owners based on what happens in the market. For example, a computer manufacturer </a:t>
            </a:r>
            <a:r>
              <a:rPr lang="en-US" dirty="0" smtClean="0"/>
              <a:t>recently developed </a:t>
            </a:r>
            <a:r>
              <a:rPr lang="en-US" dirty="0"/>
              <a:t>a new video gaming system, but decided to wait until closer to the holidays to release the system to </a:t>
            </a:r>
            <a:r>
              <a:rPr lang="en-US" dirty="0" smtClean="0"/>
              <a:t>the public </a:t>
            </a:r>
            <a:r>
              <a:rPr lang="en-US" dirty="0"/>
              <a:t>because it believed anticipation among consumers would allow the company to charge a higher price for </a:t>
            </a:r>
            <a:r>
              <a:rPr lang="en-US" dirty="0" smtClean="0"/>
              <a:t>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1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477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Traditional </a:t>
            </a:r>
            <a:r>
              <a:rPr lang="en-US" dirty="0">
                <a:latin typeface="Arial" charset="0"/>
              </a:rPr>
              <a:t>Economy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Economic questions are answered by habits and customs</a:t>
            </a:r>
            <a:r>
              <a:rPr lang="en-US" dirty="0" smtClean="0">
                <a:ea typeface="+mn-ea"/>
              </a:rPr>
              <a:t> (the way it has always been done)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Children work the same jobs parents worked</a:t>
            </a:r>
            <a:r>
              <a:rPr lang="en-US" dirty="0" smtClean="0">
                <a:ea typeface="+mn-ea"/>
              </a:rPr>
              <a:t>, often farming or hunter/gatherer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Fear Change!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</a:rPr>
              <a:t>Ex. Eskimos, the Amish,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</a:rPr>
              <a:t>Pigmies, Bush People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78338"/>
            <a:ext cx="3176588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431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4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0063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Communist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53" y="2310647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The rich get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richer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The poor get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poorer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r>
              <a:rPr lang="en-US" sz="2800" dirty="0" smtClean="0">
                <a:latin typeface="Arial"/>
                <a:cs typeface="Arial"/>
              </a:rPr>
              <a:t>People wanted to make everything </a:t>
            </a:r>
            <a:r>
              <a:rPr lang="en-US" sz="2800" b="1" dirty="0" smtClean="0">
                <a:latin typeface="Arial"/>
                <a:cs typeface="Arial"/>
              </a:rPr>
              <a:t>equal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r>
              <a:rPr lang="en-US" sz="2800" dirty="0" smtClean="0">
                <a:latin typeface="Arial"/>
                <a:cs typeface="Arial"/>
              </a:rPr>
              <a:t>Lack of individuality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Lack of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choice</a:t>
            </a:r>
          </a:p>
          <a:p>
            <a:r>
              <a:rPr lang="en-US" sz="2800" dirty="0" smtClean="0">
                <a:latin typeface="Arial"/>
                <a:cs typeface="Arial"/>
              </a:rPr>
              <a:t>Equal treatment for all, even if you work harder than all the rest</a:t>
            </a:r>
          </a:p>
          <a:p>
            <a:endParaRPr lang="en-US" dirty="0"/>
          </a:p>
        </p:txBody>
      </p:sp>
      <p:pic>
        <p:nvPicPr>
          <p:cNvPr id="4" name="Picture 2" descr="http://www.cartoonstock.com/lowres/sha033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79" y="441158"/>
            <a:ext cx="3810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36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Command Economy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The government answers the basic economic questions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</a:rPr>
              <a:t>Advantages</a:t>
            </a:r>
            <a:r>
              <a:rPr lang="en-US" dirty="0" smtClean="0">
                <a:ea typeface="+mn-ea"/>
              </a:rPr>
              <a:t>: able to act quickly in emergencies, provide for all people equally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</a:rPr>
              <a:t>Disadvantages</a:t>
            </a:r>
            <a:r>
              <a:rPr lang="en-US" dirty="0" smtClean="0">
                <a:ea typeface="+mn-ea"/>
              </a:rPr>
              <a:t>: Inefficient, no incentive to work hard or be creative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Ex. Communist Countries (China, Vietnam, North Korea, former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Soviet Union, Cuba)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1905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6" name="SMARTInkAnnotation0"/>
          <p:cNvSpPr>
            <a:spLocks/>
          </p:cNvSpPr>
          <p:nvPr/>
        </p:nvSpPr>
        <p:spPr bwMode="auto">
          <a:xfrm>
            <a:off x="6751638" y="1973263"/>
            <a:ext cx="168275" cy="98425"/>
          </a:xfrm>
          <a:custGeom>
            <a:avLst/>
            <a:gdLst>
              <a:gd name="T0" fmla="*/ 0 w 169665"/>
              <a:gd name="T1" fmla="*/ 0 h 98228"/>
              <a:gd name="T2" fmla="*/ 7563 w 169665"/>
              <a:gd name="T3" fmla="*/ 7718 h 98228"/>
              <a:gd name="T4" fmla="*/ 10844 w 169665"/>
              <a:gd name="T5" fmla="*/ 8412 h 98228"/>
              <a:gd name="T6" fmla="*/ 16240 w 169665"/>
              <a:gd name="T7" fmla="*/ 8857 h 98228"/>
              <a:gd name="T8" fmla="*/ 19580 w 169665"/>
              <a:gd name="T9" fmla="*/ 11573 h 98228"/>
              <a:gd name="T10" fmla="*/ 21838 w 169665"/>
              <a:gd name="T11" fmla="*/ 13692 h 98228"/>
              <a:gd name="T12" fmla="*/ 24317 w 169665"/>
              <a:gd name="T13" fmla="*/ 15105 h 98228"/>
              <a:gd name="T14" fmla="*/ 26948 w 169665"/>
              <a:gd name="T15" fmla="*/ 16047 h 98228"/>
              <a:gd name="T16" fmla="*/ 29678 w 169665"/>
              <a:gd name="T17" fmla="*/ 16675 h 98228"/>
              <a:gd name="T18" fmla="*/ 32473 w 169665"/>
              <a:gd name="T19" fmla="*/ 18089 h 98228"/>
              <a:gd name="T20" fmla="*/ 35312 w 169665"/>
              <a:gd name="T21" fmla="*/ 20029 h 98228"/>
              <a:gd name="T22" fmla="*/ 38182 w 169665"/>
              <a:gd name="T23" fmla="*/ 22319 h 98228"/>
              <a:gd name="T24" fmla="*/ 41070 w 169665"/>
              <a:gd name="T25" fmla="*/ 24841 h 98228"/>
              <a:gd name="T26" fmla="*/ 43973 w 169665"/>
              <a:gd name="T27" fmla="*/ 27518 h 98228"/>
              <a:gd name="T28" fmla="*/ 46883 w 169665"/>
              <a:gd name="T29" fmla="*/ 30301 h 98228"/>
              <a:gd name="T30" fmla="*/ 49799 w 169665"/>
              <a:gd name="T31" fmla="*/ 32153 h 98228"/>
              <a:gd name="T32" fmla="*/ 52719 w 169665"/>
              <a:gd name="T33" fmla="*/ 33390 h 98228"/>
              <a:gd name="T34" fmla="*/ 55642 w 169665"/>
              <a:gd name="T35" fmla="*/ 34213 h 98228"/>
              <a:gd name="T36" fmla="*/ 58566 w 169665"/>
              <a:gd name="T37" fmla="*/ 35760 h 98228"/>
              <a:gd name="T38" fmla="*/ 61492 w 169665"/>
              <a:gd name="T39" fmla="*/ 37786 h 98228"/>
              <a:gd name="T40" fmla="*/ 64418 w 169665"/>
              <a:gd name="T41" fmla="*/ 40133 h 98228"/>
              <a:gd name="T42" fmla="*/ 67346 w 169665"/>
              <a:gd name="T43" fmla="*/ 41698 h 98228"/>
              <a:gd name="T44" fmla="*/ 70274 w 169665"/>
              <a:gd name="T45" fmla="*/ 42741 h 98228"/>
              <a:gd name="T46" fmla="*/ 73200 w 169665"/>
              <a:gd name="T47" fmla="*/ 43437 h 98228"/>
              <a:gd name="T48" fmla="*/ 76128 w 169665"/>
              <a:gd name="T49" fmla="*/ 44897 h 98228"/>
              <a:gd name="T50" fmla="*/ 79056 w 169665"/>
              <a:gd name="T51" fmla="*/ 46866 h 98228"/>
              <a:gd name="T52" fmla="*/ 81984 w 169665"/>
              <a:gd name="T53" fmla="*/ 49174 h 98228"/>
              <a:gd name="T54" fmla="*/ 84912 w 169665"/>
              <a:gd name="T55" fmla="*/ 51710 h 98228"/>
              <a:gd name="T56" fmla="*/ 87839 w 169665"/>
              <a:gd name="T57" fmla="*/ 54398 h 98228"/>
              <a:gd name="T58" fmla="*/ 90766 w 169665"/>
              <a:gd name="T59" fmla="*/ 57184 h 98228"/>
              <a:gd name="T60" fmla="*/ 93697 w 169665"/>
              <a:gd name="T61" fmla="*/ 59042 h 98228"/>
              <a:gd name="T62" fmla="*/ 96623 w 169665"/>
              <a:gd name="T63" fmla="*/ 60281 h 98228"/>
              <a:gd name="T64" fmla="*/ 99551 w 169665"/>
              <a:gd name="T65" fmla="*/ 61107 h 98228"/>
              <a:gd name="T66" fmla="*/ 102479 w 169665"/>
              <a:gd name="T67" fmla="*/ 62653 h 98228"/>
              <a:gd name="T68" fmla="*/ 105407 w 169665"/>
              <a:gd name="T69" fmla="*/ 64681 h 98228"/>
              <a:gd name="T70" fmla="*/ 108335 w 169665"/>
              <a:gd name="T71" fmla="*/ 67029 h 98228"/>
              <a:gd name="T72" fmla="*/ 111264 w 169665"/>
              <a:gd name="T73" fmla="*/ 68593 h 98228"/>
              <a:gd name="T74" fmla="*/ 114192 w 169665"/>
              <a:gd name="T75" fmla="*/ 69637 h 98228"/>
              <a:gd name="T76" fmla="*/ 117119 w 169665"/>
              <a:gd name="T77" fmla="*/ 70333 h 98228"/>
              <a:gd name="T78" fmla="*/ 120048 w 169665"/>
              <a:gd name="T79" fmla="*/ 71793 h 98228"/>
              <a:gd name="T80" fmla="*/ 122975 w 169665"/>
              <a:gd name="T81" fmla="*/ 73762 h 98228"/>
              <a:gd name="T82" fmla="*/ 125902 w 169665"/>
              <a:gd name="T83" fmla="*/ 76071 h 98228"/>
              <a:gd name="T84" fmla="*/ 128832 w 169665"/>
              <a:gd name="T85" fmla="*/ 77610 h 98228"/>
              <a:gd name="T86" fmla="*/ 131760 w 169665"/>
              <a:gd name="T87" fmla="*/ 78637 h 98228"/>
              <a:gd name="T88" fmla="*/ 134686 w 169665"/>
              <a:gd name="T89" fmla="*/ 79321 h 98228"/>
              <a:gd name="T90" fmla="*/ 137616 w 169665"/>
              <a:gd name="T91" fmla="*/ 80774 h 98228"/>
              <a:gd name="T92" fmla="*/ 140543 w 169665"/>
              <a:gd name="T93" fmla="*/ 82738 h 98228"/>
              <a:gd name="T94" fmla="*/ 147592 w 169665"/>
              <a:gd name="T95" fmla="*/ 88289 h 98228"/>
              <a:gd name="T96" fmla="*/ 151158 w 169665"/>
              <a:gd name="T97" fmla="*/ 89048 h 98228"/>
              <a:gd name="T98" fmla="*/ 156738 w 169665"/>
              <a:gd name="T99" fmla="*/ 89535 h 98228"/>
              <a:gd name="T100" fmla="*/ 157196 w 169665"/>
              <a:gd name="T101" fmla="*/ 90571 h 98228"/>
              <a:gd name="T102" fmla="*/ 157500 w 169665"/>
              <a:gd name="T103" fmla="*/ 92258 h 98228"/>
              <a:gd name="T104" fmla="*/ 157704 w 169665"/>
              <a:gd name="T105" fmla="*/ 94380 h 98228"/>
              <a:gd name="T106" fmla="*/ 158815 w 169665"/>
              <a:gd name="T107" fmla="*/ 95793 h 98228"/>
              <a:gd name="T108" fmla="*/ 160533 w 169665"/>
              <a:gd name="T109" fmla="*/ 96736 h 98228"/>
              <a:gd name="T110" fmla="*/ 166895 w 169665"/>
              <a:gd name="T111" fmla="*/ 98621 h 982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9665"/>
              <a:gd name="T169" fmla="*/ 0 h 98228"/>
              <a:gd name="T170" fmla="*/ 169665 w 169665"/>
              <a:gd name="T171" fmla="*/ 98228 h 9822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9665" h="98228">
                <a:moveTo>
                  <a:pt x="0" y="0"/>
                </a:moveTo>
                <a:lnTo>
                  <a:pt x="7688" y="7688"/>
                </a:lnTo>
                <a:lnTo>
                  <a:pt x="11024" y="8378"/>
                </a:lnTo>
                <a:lnTo>
                  <a:pt x="16509" y="8821"/>
                </a:lnTo>
                <a:lnTo>
                  <a:pt x="19905" y="11527"/>
                </a:lnTo>
                <a:lnTo>
                  <a:pt x="22200" y="13638"/>
                </a:lnTo>
                <a:lnTo>
                  <a:pt x="24721" y="15045"/>
                </a:lnTo>
                <a:lnTo>
                  <a:pt x="27395" y="15983"/>
                </a:lnTo>
                <a:lnTo>
                  <a:pt x="30170" y="16609"/>
                </a:lnTo>
                <a:lnTo>
                  <a:pt x="33011" y="18017"/>
                </a:lnTo>
                <a:lnTo>
                  <a:pt x="35898" y="19949"/>
                </a:lnTo>
                <a:lnTo>
                  <a:pt x="38815" y="22229"/>
                </a:lnTo>
                <a:lnTo>
                  <a:pt x="41751" y="24741"/>
                </a:lnTo>
                <a:lnTo>
                  <a:pt x="44702" y="27408"/>
                </a:lnTo>
                <a:lnTo>
                  <a:pt x="47660" y="30179"/>
                </a:lnTo>
                <a:lnTo>
                  <a:pt x="50625" y="32025"/>
                </a:lnTo>
                <a:lnTo>
                  <a:pt x="53593" y="33256"/>
                </a:lnTo>
                <a:lnTo>
                  <a:pt x="56565" y="34077"/>
                </a:lnTo>
                <a:lnTo>
                  <a:pt x="59538" y="35617"/>
                </a:lnTo>
                <a:lnTo>
                  <a:pt x="62512" y="37635"/>
                </a:lnTo>
                <a:lnTo>
                  <a:pt x="65487" y="39973"/>
                </a:lnTo>
                <a:lnTo>
                  <a:pt x="68463" y="41532"/>
                </a:lnTo>
                <a:lnTo>
                  <a:pt x="71439" y="42570"/>
                </a:lnTo>
                <a:lnTo>
                  <a:pt x="74415" y="43263"/>
                </a:lnTo>
                <a:lnTo>
                  <a:pt x="77391" y="44717"/>
                </a:lnTo>
                <a:lnTo>
                  <a:pt x="80367" y="46678"/>
                </a:lnTo>
                <a:lnTo>
                  <a:pt x="83344" y="48978"/>
                </a:lnTo>
                <a:lnTo>
                  <a:pt x="86320" y="51504"/>
                </a:lnTo>
                <a:lnTo>
                  <a:pt x="89297" y="54180"/>
                </a:lnTo>
                <a:lnTo>
                  <a:pt x="92272" y="56956"/>
                </a:lnTo>
                <a:lnTo>
                  <a:pt x="95251" y="58806"/>
                </a:lnTo>
                <a:lnTo>
                  <a:pt x="98226" y="60040"/>
                </a:lnTo>
                <a:lnTo>
                  <a:pt x="101202" y="60863"/>
                </a:lnTo>
                <a:lnTo>
                  <a:pt x="104180" y="62403"/>
                </a:lnTo>
                <a:lnTo>
                  <a:pt x="107156" y="64423"/>
                </a:lnTo>
                <a:lnTo>
                  <a:pt x="110132" y="66761"/>
                </a:lnTo>
                <a:lnTo>
                  <a:pt x="113110" y="68319"/>
                </a:lnTo>
                <a:lnTo>
                  <a:pt x="116086" y="69359"/>
                </a:lnTo>
                <a:lnTo>
                  <a:pt x="119061" y="70052"/>
                </a:lnTo>
                <a:lnTo>
                  <a:pt x="122040" y="71506"/>
                </a:lnTo>
                <a:lnTo>
                  <a:pt x="125015" y="73467"/>
                </a:lnTo>
                <a:lnTo>
                  <a:pt x="127991" y="75767"/>
                </a:lnTo>
                <a:lnTo>
                  <a:pt x="130969" y="77300"/>
                </a:lnTo>
                <a:lnTo>
                  <a:pt x="133945" y="78323"/>
                </a:lnTo>
                <a:lnTo>
                  <a:pt x="136921" y="79004"/>
                </a:lnTo>
                <a:lnTo>
                  <a:pt x="139899" y="80451"/>
                </a:lnTo>
                <a:lnTo>
                  <a:pt x="142875" y="82407"/>
                </a:lnTo>
                <a:lnTo>
                  <a:pt x="150040" y="87936"/>
                </a:lnTo>
                <a:lnTo>
                  <a:pt x="153666" y="88692"/>
                </a:lnTo>
                <a:lnTo>
                  <a:pt x="159338" y="89177"/>
                </a:lnTo>
                <a:lnTo>
                  <a:pt x="159803" y="90209"/>
                </a:lnTo>
                <a:lnTo>
                  <a:pt x="160113" y="91889"/>
                </a:lnTo>
                <a:lnTo>
                  <a:pt x="160320" y="94002"/>
                </a:lnTo>
                <a:lnTo>
                  <a:pt x="161450" y="95410"/>
                </a:lnTo>
                <a:lnTo>
                  <a:pt x="163196" y="96349"/>
                </a:lnTo>
                <a:lnTo>
                  <a:pt x="169664" y="9822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SMARTInkAnnotation1"/>
          <p:cNvSpPr>
            <a:spLocks/>
          </p:cNvSpPr>
          <p:nvPr/>
        </p:nvSpPr>
        <p:spPr bwMode="auto">
          <a:xfrm>
            <a:off x="6778625" y="1874838"/>
            <a:ext cx="177800" cy="71437"/>
          </a:xfrm>
          <a:custGeom>
            <a:avLst/>
            <a:gdLst>
              <a:gd name="T0" fmla="*/ 8521 w 178228"/>
              <a:gd name="T1" fmla="*/ 0 h 71439"/>
              <a:gd name="T2" fmla="*/ 0 w 178228"/>
              <a:gd name="T3" fmla="*/ 0 h 71439"/>
              <a:gd name="T4" fmla="*/ 21729 w 178228"/>
              <a:gd name="T5" fmla="*/ 0 h 71439"/>
              <a:gd name="T6" fmla="*/ 23250 w 178228"/>
              <a:gd name="T7" fmla="*/ 993 h 71439"/>
              <a:gd name="T8" fmla="*/ 24265 w 178228"/>
              <a:gd name="T9" fmla="*/ 2646 h 71439"/>
              <a:gd name="T10" fmla="*/ 24942 w 178228"/>
              <a:gd name="T11" fmla="*/ 4741 h 71439"/>
              <a:gd name="T12" fmla="*/ 26380 w 178228"/>
              <a:gd name="T13" fmla="*/ 6137 h 71439"/>
              <a:gd name="T14" fmla="*/ 28328 w 178228"/>
              <a:gd name="T15" fmla="*/ 7068 h 71439"/>
              <a:gd name="T16" fmla="*/ 33122 w 178228"/>
              <a:gd name="T17" fmla="*/ 8103 h 71439"/>
              <a:gd name="T18" fmla="*/ 38545 w 178228"/>
              <a:gd name="T19" fmla="*/ 8562 h 71439"/>
              <a:gd name="T20" fmla="*/ 41374 w 178228"/>
              <a:gd name="T21" fmla="*/ 9677 h 71439"/>
              <a:gd name="T22" fmla="*/ 44246 w 178228"/>
              <a:gd name="T23" fmla="*/ 11413 h 71439"/>
              <a:gd name="T24" fmla="*/ 47150 w 178228"/>
              <a:gd name="T25" fmla="*/ 13562 h 71439"/>
              <a:gd name="T26" fmla="*/ 50072 w 178228"/>
              <a:gd name="T27" fmla="*/ 14994 h 71439"/>
              <a:gd name="T28" fmla="*/ 53008 w 178228"/>
              <a:gd name="T29" fmla="*/ 15949 h 71439"/>
              <a:gd name="T30" fmla="*/ 55953 w 178228"/>
              <a:gd name="T31" fmla="*/ 16586 h 71439"/>
              <a:gd name="T32" fmla="*/ 58903 w 178228"/>
              <a:gd name="T33" fmla="*/ 17011 h 71439"/>
              <a:gd name="T34" fmla="*/ 61858 w 178228"/>
              <a:gd name="T35" fmla="*/ 17294 h 71439"/>
              <a:gd name="T36" fmla="*/ 64815 w 178228"/>
              <a:gd name="T37" fmla="*/ 17482 h 71439"/>
              <a:gd name="T38" fmla="*/ 67775 w 178228"/>
              <a:gd name="T39" fmla="*/ 18598 h 71439"/>
              <a:gd name="T40" fmla="*/ 70734 w 178228"/>
              <a:gd name="T41" fmla="*/ 20336 h 71439"/>
              <a:gd name="T42" fmla="*/ 73695 w 178228"/>
              <a:gd name="T43" fmla="*/ 22486 h 71439"/>
              <a:gd name="T44" fmla="*/ 76656 w 178228"/>
              <a:gd name="T45" fmla="*/ 23920 h 71439"/>
              <a:gd name="T46" fmla="*/ 79618 w 178228"/>
              <a:gd name="T47" fmla="*/ 24876 h 71439"/>
              <a:gd name="T48" fmla="*/ 82580 w 178228"/>
              <a:gd name="T49" fmla="*/ 25513 h 71439"/>
              <a:gd name="T50" fmla="*/ 85542 w 178228"/>
              <a:gd name="T51" fmla="*/ 25938 h 71439"/>
              <a:gd name="T52" fmla="*/ 88503 w 178228"/>
              <a:gd name="T53" fmla="*/ 26221 h 71439"/>
              <a:gd name="T54" fmla="*/ 91465 w 178228"/>
              <a:gd name="T55" fmla="*/ 26410 h 71439"/>
              <a:gd name="T56" fmla="*/ 94427 w 178228"/>
              <a:gd name="T57" fmla="*/ 27528 h 71439"/>
              <a:gd name="T58" fmla="*/ 97390 w 178228"/>
              <a:gd name="T59" fmla="*/ 29266 h 71439"/>
              <a:gd name="T60" fmla="*/ 100351 w 178228"/>
              <a:gd name="T61" fmla="*/ 31416 h 71439"/>
              <a:gd name="T62" fmla="*/ 103314 w 178228"/>
              <a:gd name="T63" fmla="*/ 32850 h 71439"/>
              <a:gd name="T64" fmla="*/ 106277 w 178228"/>
              <a:gd name="T65" fmla="*/ 33806 h 71439"/>
              <a:gd name="T66" fmla="*/ 109238 w 178228"/>
              <a:gd name="T67" fmla="*/ 34443 h 71439"/>
              <a:gd name="T68" fmla="*/ 112200 w 178228"/>
              <a:gd name="T69" fmla="*/ 35860 h 71439"/>
              <a:gd name="T70" fmla="*/ 115164 w 178228"/>
              <a:gd name="T71" fmla="*/ 37796 h 71439"/>
              <a:gd name="T72" fmla="*/ 118126 w 178228"/>
              <a:gd name="T73" fmla="*/ 40080 h 71439"/>
              <a:gd name="T74" fmla="*/ 121088 w 178228"/>
              <a:gd name="T75" fmla="*/ 41602 h 71439"/>
              <a:gd name="T76" fmla="*/ 124050 w 178228"/>
              <a:gd name="T77" fmla="*/ 42617 h 71439"/>
              <a:gd name="T78" fmla="*/ 131181 w 178228"/>
              <a:gd name="T79" fmla="*/ 44246 h 71439"/>
              <a:gd name="T80" fmla="*/ 132754 w 178228"/>
              <a:gd name="T81" fmla="*/ 45372 h 71439"/>
              <a:gd name="T82" fmla="*/ 134791 w 178228"/>
              <a:gd name="T83" fmla="*/ 47114 h 71439"/>
              <a:gd name="T84" fmla="*/ 137135 w 178228"/>
              <a:gd name="T85" fmla="*/ 49268 h 71439"/>
              <a:gd name="T86" fmla="*/ 139686 w 178228"/>
              <a:gd name="T87" fmla="*/ 50704 h 71439"/>
              <a:gd name="T88" fmla="*/ 145154 w 178228"/>
              <a:gd name="T89" fmla="*/ 52300 h 71439"/>
              <a:gd name="T90" fmla="*/ 150600 w 178228"/>
              <a:gd name="T91" fmla="*/ 53324 h 71439"/>
              <a:gd name="T92" fmla="*/ 154941 w 178228"/>
              <a:gd name="T93" fmla="*/ 53464 h 71439"/>
              <a:gd name="T94" fmla="*/ 156493 w 178228"/>
              <a:gd name="T95" fmla="*/ 54492 h 71439"/>
              <a:gd name="T96" fmla="*/ 157528 w 178228"/>
              <a:gd name="T97" fmla="*/ 56170 h 71439"/>
              <a:gd name="T98" fmla="*/ 158217 w 178228"/>
              <a:gd name="T99" fmla="*/ 58282 h 71439"/>
              <a:gd name="T100" fmla="*/ 159666 w 178228"/>
              <a:gd name="T101" fmla="*/ 59689 h 71439"/>
              <a:gd name="T102" fmla="*/ 161618 w 178228"/>
              <a:gd name="T103" fmla="*/ 60628 h 71439"/>
              <a:gd name="T104" fmla="*/ 168367 w 178228"/>
              <a:gd name="T105" fmla="*/ 62471 h 71439"/>
              <a:gd name="T106" fmla="*/ 177372 w 178228"/>
              <a:gd name="T107" fmla="*/ 71434 h 714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8228"/>
              <a:gd name="T163" fmla="*/ 0 h 71439"/>
              <a:gd name="T164" fmla="*/ 178228 w 178228"/>
              <a:gd name="T165" fmla="*/ 71439 h 7143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8228" h="71439">
                <a:moveTo>
                  <a:pt x="8563" y="0"/>
                </a:moveTo>
                <a:lnTo>
                  <a:pt x="0" y="0"/>
                </a:lnTo>
                <a:lnTo>
                  <a:pt x="21833" y="0"/>
                </a:lnTo>
                <a:lnTo>
                  <a:pt x="23362" y="993"/>
                </a:lnTo>
                <a:lnTo>
                  <a:pt x="24382" y="2646"/>
                </a:lnTo>
                <a:lnTo>
                  <a:pt x="25062" y="4741"/>
                </a:lnTo>
                <a:lnTo>
                  <a:pt x="26508" y="6137"/>
                </a:lnTo>
                <a:lnTo>
                  <a:pt x="28464" y="7068"/>
                </a:lnTo>
                <a:lnTo>
                  <a:pt x="33282" y="8103"/>
                </a:lnTo>
                <a:lnTo>
                  <a:pt x="38731" y="8562"/>
                </a:lnTo>
                <a:lnTo>
                  <a:pt x="41574" y="9677"/>
                </a:lnTo>
                <a:lnTo>
                  <a:pt x="44460" y="11413"/>
                </a:lnTo>
                <a:lnTo>
                  <a:pt x="47377" y="13562"/>
                </a:lnTo>
                <a:lnTo>
                  <a:pt x="50314" y="14994"/>
                </a:lnTo>
                <a:lnTo>
                  <a:pt x="53264" y="15949"/>
                </a:lnTo>
                <a:lnTo>
                  <a:pt x="56223" y="16586"/>
                </a:lnTo>
                <a:lnTo>
                  <a:pt x="59187" y="17011"/>
                </a:lnTo>
                <a:lnTo>
                  <a:pt x="62156" y="17294"/>
                </a:lnTo>
                <a:lnTo>
                  <a:pt x="65127" y="17482"/>
                </a:lnTo>
                <a:lnTo>
                  <a:pt x="68102" y="18600"/>
                </a:lnTo>
                <a:lnTo>
                  <a:pt x="71075" y="20338"/>
                </a:lnTo>
                <a:lnTo>
                  <a:pt x="74050" y="22488"/>
                </a:lnTo>
                <a:lnTo>
                  <a:pt x="77026" y="23922"/>
                </a:lnTo>
                <a:lnTo>
                  <a:pt x="80002" y="24878"/>
                </a:lnTo>
                <a:lnTo>
                  <a:pt x="82978" y="25515"/>
                </a:lnTo>
                <a:lnTo>
                  <a:pt x="85954" y="25940"/>
                </a:lnTo>
                <a:lnTo>
                  <a:pt x="88930" y="26223"/>
                </a:lnTo>
                <a:lnTo>
                  <a:pt x="91906" y="26412"/>
                </a:lnTo>
                <a:lnTo>
                  <a:pt x="94882" y="27530"/>
                </a:lnTo>
                <a:lnTo>
                  <a:pt x="97859" y="29268"/>
                </a:lnTo>
                <a:lnTo>
                  <a:pt x="100835" y="31418"/>
                </a:lnTo>
                <a:lnTo>
                  <a:pt x="103812" y="32852"/>
                </a:lnTo>
                <a:lnTo>
                  <a:pt x="106789" y="33808"/>
                </a:lnTo>
                <a:lnTo>
                  <a:pt x="109765" y="34445"/>
                </a:lnTo>
                <a:lnTo>
                  <a:pt x="112741" y="35862"/>
                </a:lnTo>
                <a:lnTo>
                  <a:pt x="115719" y="37798"/>
                </a:lnTo>
                <a:lnTo>
                  <a:pt x="118695" y="40082"/>
                </a:lnTo>
                <a:lnTo>
                  <a:pt x="121671" y="41604"/>
                </a:lnTo>
                <a:lnTo>
                  <a:pt x="124648" y="42619"/>
                </a:lnTo>
                <a:lnTo>
                  <a:pt x="131814" y="44248"/>
                </a:lnTo>
                <a:lnTo>
                  <a:pt x="133394" y="45374"/>
                </a:lnTo>
                <a:lnTo>
                  <a:pt x="135440" y="47116"/>
                </a:lnTo>
                <a:lnTo>
                  <a:pt x="137796" y="49270"/>
                </a:lnTo>
                <a:lnTo>
                  <a:pt x="140359" y="50706"/>
                </a:lnTo>
                <a:lnTo>
                  <a:pt x="145853" y="52302"/>
                </a:lnTo>
                <a:lnTo>
                  <a:pt x="151326" y="53326"/>
                </a:lnTo>
                <a:lnTo>
                  <a:pt x="155688" y="53466"/>
                </a:lnTo>
                <a:lnTo>
                  <a:pt x="157248" y="54496"/>
                </a:lnTo>
                <a:lnTo>
                  <a:pt x="158287" y="56174"/>
                </a:lnTo>
                <a:lnTo>
                  <a:pt x="158980" y="58286"/>
                </a:lnTo>
                <a:lnTo>
                  <a:pt x="160435" y="59693"/>
                </a:lnTo>
                <a:lnTo>
                  <a:pt x="162397" y="60632"/>
                </a:lnTo>
                <a:lnTo>
                  <a:pt x="169178" y="62475"/>
                </a:lnTo>
                <a:lnTo>
                  <a:pt x="178227" y="7143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SMARTInkAnnotation2"/>
          <p:cNvSpPr>
            <a:spLocks/>
          </p:cNvSpPr>
          <p:nvPr/>
        </p:nvSpPr>
        <p:spPr bwMode="auto">
          <a:xfrm>
            <a:off x="6858000" y="1911350"/>
            <a:ext cx="17463" cy="71438"/>
          </a:xfrm>
          <a:custGeom>
            <a:avLst/>
            <a:gdLst>
              <a:gd name="T0" fmla="*/ 17074 w 17860"/>
              <a:gd name="T1" fmla="*/ 0 h 71439"/>
              <a:gd name="T2" fmla="*/ 12542 w 17860"/>
              <a:gd name="T3" fmla="*/ 0 h 71439"/>
              <a:gd name="T4" fmla="*/ 11206 w 17860"/>
              <a:gd name="T5" fmla="*/ 992 h 71439"/>
              <a:gd name="T6" fmla="*/ 10317 w 17860"/>
              <a:gd name="T7" fmla="*/ 2646 h 71439"/>
              <a:gd name="T8" fmla="*/ 8567 w 17860"/>
              <a:gd name="T9" fmla="*/ 8821 h 71439"/>
              <a:gd name="T10" fmla="*/ 8538 w 17860"/>
              <a:gd name="T11" fmla="*/ 48026 h 71439"/>
              <a:gd name="T12" fmla="*/ 7589 w 17860"/>
              <a:gd name="T13" fmla="*/ 49876 h 71439"/>
              <a:gd name="T14" fmla="*/ 6006 w 17860"/>
              <a:gd name="T15" fmla="*/ 51110 h 71439"/>
              <a:gd name="T16" fmla="*/ 1186 w 17860"/>
              <a:gd name="T17" fmla="*/ 53089 h 71439"/>
              <a:gd name="T18" fmla="*/ 791 w 17860"/>
              <a:gd name="T19" fmla="*/ 54244 h 71439"/>
              <a:gd name="T20" fmla="*/ 527 w 17860"/>
              <a:gd name="T21" fmla="*/ 56006 h 71439"/>
              <a:gd name="T22" fmla="*/ 105 w 17860"/>
              <a:gd name="T23" fmla="*/ 61222 h 71439"/>
              <a:gd name="T24" fmla="*/ 47 w 17860"/>
              <a:gd name="T25" fmla="*/ 64581 h 71439"/>
              <a:gd name="T26" fmla="*/ 1 w 17860"/>
              <a:gd name="T27" fmla="*/ 71401 h 71439"/>
              <a:gd name="T28" fmla="*/ 0 w 17860"/>
              <a:gd name="T29" fmla="*/ 71436 h 714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860"/>
              <a:gd name="T46" fmla="*/ 0 h 71439"/>
              <a:gd name="T47" fmla="*/ 17860 w 17860"/>
              <a:gd name="T48" fmla="*/ 71439 h 714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860" h="71439">
                <a:moveTo>
                  <a:pt x="17859" y="0"/>
                </a:moveTo>
                <a:lnTo>
                  <a:pt x="13119" y="0"/>
                </a:lnTo>
                <a:lnTo>
                  <a:pt x="11722" y="992"/>
                </a:lnTo>
                <a:lnTo>
                  <a:pt x="10792" y="2646"/>
                </a:lnTo>
                <a:lnTo>
                  <a:pt x="8961" y="8821"/>
                </a:lnTo>
                <a:lnTo>
                  <a:pt x="8930" y="48028"/>
                </a:lnTo>
                <a:lnTo>
                  <a:pt x="7938" y="49878"/>
                </a:lnTo>
                <a:lnTo>
                  <a:pt x="6283" y="51112"/>
                </a:lnTo>
                <a:lnTo>
                  <a:pt x="1241" y="53091"/>
                </a:lnTo>
                <a:lnTo>
                  <a:pt x="827" y="54246"/>
                </a:lnTo>
                <a:lnTo>
                  <a:pt x="551" y="56008"/>
                </a:lnTo>
                <a:lnTo>
                  <a:pt x="109" y="61224"/>
                </a:lnTo>
                <a:lnTo>
                  <a:pt x="49" y="64583"/>
                </a:lnTo>
                <a:lnTo>
                  <a:pt x="1" y="71403"/>
                </a:lnTo>
                <a:lnTo>
                  <a:pt x="0" y="7143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SMARTInkAnnotation3"/>
          <p:cNvSpPr>
            <a:spLocks/>
          </p:cNvSpPr>
          <p:nvPr/>
        </p:nvSpPr>
        <p:spPr bwMode="auto">
          <a:xfrm>
            <a:off x="6902450" y="1820863"/>
            <a:ext cx="71438" cy="36512"/>
          </a:xfrm>
          <a:custGeom>
            <a:avLst/>
            <a:gdLst>
              <a:gd name="T0" fmla="*/ 0 w 71439"/>
              <a:gd name="T1" fmla="*/ 0 h 35720"/>
              <a:gd name="T2" fmla="*/ 0 w 71439"/>
              <a:gd name="T3" fmla="*/ 8033 h 35720"/>
              <a:gd name="T4" fmla="*/ 992 w 71439"/>
              <a:gd name="T5" fmla="*/ 8466 h 35720"/>
              <a:gd name="T6" fmla="*/ 2646 w 71439"/>
              <a:gd name="T7" fmla="*/ 8754 h 35720"/>
              <a:gd name="T8" fmla="*/ 7689 w 71439"/>
              <a:gd name="T9" fmla="*/ 9217 h 35720"/>
              <a:gd name="T10" fmla="*/ 9094 w 71439"/>
              <a:gd name="T11" fmla="*/ 10290 h 35720"/>
              <a:gd name="T12" fmla="*/ 11025 w 71439"/>
              <a:gd name="T13" fmla="*/ 12044 h 35720"/>
              <a:gd name="T14" fmla="*/ 17460 w 71439"/>
              <a:gd name="T15" fmla="*/ 18273 h 35720"/>
              <a:gd name="T16" fmla="*/ 18585 w 71439"/>
              <a:gd name="T17" fmla="*/ 18403 h 35720"/>
              <a:gd name="T18" fmla="*/ 20327 w 71439"/>
              <a:gd name="T19" fmla="*/ 18488 h 35720"/>
              <a:gd name="T20" fmla="*/ 22482 w 71439"/>
              <a:gd name="T21" fmla="*/ 18546 h 35720"/>
              <a:gd name="T22" fmla="*/ 23918 w 71439"/>
              <a:gd name="T23" fmla="*/ 19621 h 35720"/>
              <a:gd name="T24" fmla="*/ 24875 w 71439"/>
              <a:gd name="T25" fmla="*/ 21375 h 35720"/>
              <a:gd name="T26" fmla="*/ 25513 w 71439"/>
              <a:gd name="T27" fmla="*/ 23578 h 35720"/>
              <a:gd name="T28" fmla="*/ 26931 w 71439"/>
              <a:gd name="T29" fmla="*/ 25050 h 35720"/>
              <a:gd name="T30" fmla="*/ 28868 w 71439"/>
              <a:gd name="T31" fmla="*/ 26030 h 35720"/>
              <a:gd name="T32" fmla="*/ 34366 w 71439"/>
              <a:gd name="T33" fmla="*/ 27604 h 35720"/>
              <a:gd name="T34" fmla="*/ 35807 w 71439"/>
              <a:gd name="T35" fmla="*/ 27733 h 35720"/>
              <a:gd name="T36" fmla="*/ 37761 w 71439"/>
              <a:gd name="T37" fmla="*/ 27818 h 35720"/>
              <a:gd name="T38" fmla="*/ 43287 w 71439"/>
              <a:gd name="T39" fmla="*/ 27956 h 35720"/>
              <a:gd name="T40" fmla="*/ 52215 w 71439"/>
              <a:gd name="T41" fmla="*/ 27988 h 35720"/>
              <a:gd name="T42" fmla="*/ 52670 w 71439"/>
              <a:gd name="T43" fmla="*/ 29026 h 35720"/>
              <a:gd name="T44" fmla="*/ 52973 w 71439"/>
              <a:gd name="T45" fmla="*/ 30754 h 35720"/>
              <a:gd name="T46" fmla="*/ 53173 w 71439"/>
              <a:gd name="T47" fmla="*/ 32943 h 35720"/>
              <a:gd name="T48" fmla="*/ 54300 w 71439"/>
              <a:gd name="T49" fmla="*/ 34402 h 35720"/>
              <a:gd name="T50" fmla="*/ 56043 w 71439"/>
              <a:gd name="T51" fmla="*/ 35375 h 35720"/>
              <a:gd name="T52" fmla="*/ 62473 w 71439"/>
              <a:gd name="T53" fmla="*/ 37310 h 35720"/>
              <a:gd name="T54" fmla="*/ 71436 w 71439"/>
              <a:gd name="T55" fmla="*/ 37321 h 357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1439"/>
              <a:gd name="T85" fmla="*/ 0 h 35720"/>
              <a:gd name="T86" fmla="*/ 71439 w 71439"/>
              <a:gd name="T87" fmla="*/ 35720 h 357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1439" h="35720">
                <a:moveTo>
                  <a:pt x="0" y="0"/>
                </a:moveTo>
                <a:lnTo>
                  <a:pt x="0" y="7689"/>
                </a:lnTo>
                <a:lnTo>
                  <a:pt x="992" y="8102"/>
                </a:lnTo>
                <a:lnTo>
                  <a:pt x="2646" y="8378"/>
                </a:lnTo>
                <a:lnTo>
                  <a:pt x="7689" y="8821"/>
                </a:lnTo>
                <a:lnTo>
                  <a:pt x="9094" y="9849"/>
                </a:lnTo>
                <a:lnTo>
                  <a:pt x="11025" y="11527"/>
                </a:lnTo>
                <a:lnTo>
                  <a:pt x="17460" y="17489"/>
                </a:lnTo>
                <a:lnTo>
                  <a:pt x="18585" y="17613"/>
                </a:lnTo>
                <a:lnTo>
                  <a:pt x="20327" y="17695"/>
                </a:lnTo>
                <a:lnTo>
                  <a:pt x="22482" y="17750"/>
                </a:lnTo>
                <a:lnTo>
                  <a:pt x="23918" y="18779"/>
                </a:lnTo>
                <a:lnTo>
                  <a:pt x="24875" y="20457"/>
                </a:lnTo>
                <a:lnTo>
                  <a:pt x="25513" y="22567"/>
                </a:lnTo>
                <a:lnTo>
                  <a:pt x="26931" y="23975"/>
                </a:lnTo>
                <a:lnTo>
                  <a:pt x="28868" y="24913"/>
                </a:lnTo>
                <a:lnTo>
                  <a:pt x="34366" y="26419"/>
                </a:lnTo>
                <a:lnTo>
                  <a:pt x="35809" y="26542"/>
                </a:lnTo>
                <a:lnTo>
                  <a:pt x="37763" y="26625"/>
                </a:lnTo>
                <a:lnTo>
                  <a:pt x="43289" y="26757"/>
                </a:lnTo>
                <a:lnTo>
                  <a:pt x="52217" y="26787"/>
                </a:lnTo>
                <a:lnTo>
                  <a:pt x="52672" y="27780"/>
                </a:lnTo>
                <a:lnTo>
                  <a:pt x="52975" y="29434"/>
                </a:lnTo>
                <a:lnTo>
                  <a:pt x="53175" y="31529"/>
                </a:lnTo>
                <a:lnTo>
                  <a:pt x="54302" y="32926"/>
                </a:lnTo>
                <a:lnTo>
                  <a:pt x="56045" y="33857"/>
                </a:lnTo>
                <a:lnTo>
                  <a:pt x="62475" y="35709"/>
                </a:lnTo>
                <a:lnTo>
                  <a:pt x="71438" y="3571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Freeform 5"/>
          <p:cNvSpPr>
            <a:spLocks/>
          </p:cNvSpPr>
          <p:nvPr/>
        </p:nvSpPr>
        <p:spPr bwMode="auto">
          <a:xfrm>
            <a:off x="6840538" y="1751013"/>
            <a:ext cx="1587" cy="0"/>
          </a:xfrm>
          <a:custGeom>
            <a:avLst/>
            <a:gdLst>
              <a:gd name="T0" fmla="*/ 0 w 2646"/>
              <a:gd name="T1" fmla="*/ 0 h 1"/>
              <a:gd name="T2" fmla="*/ 951 w 2646"/>
              <a:gd name="T3" fmla="*/ 0 h 1"/>
              <a:gd name="T4" fmla="*/ 0 w 2646"/>
              <a:gd name="T5" fmla="*/ 0 h 1"/>
              <a:gd name="T6" fmla="*/ 0 60000 65536"/>
              <a:gd name="T7" fmla="*/ 0 60000 65536"/>
              <a:gd name="T8" fmla="*/ 0 60000 65536"/>
              <a:gd name="T9" fmla="*/ 0 w 2646"/>
              <a:gd name="T10" fmla="*/ 0 h 1"/>
              <a:gd name="T11" fmla="*/ 2646 w 2646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6" h="1">
                <a:moveTo>
                  <a:pt x="0" y="0"/>
                </a:moveTo>
                <a:lnTo>
                  <a:pt x="264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8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Government ownership and administration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means of production and distribution of goods</a:t>
            </a:r>
          </a:p>
          <a:p>
            <a:r>
              <a:rPr lang="en-US" dirty="0" smtClean="0"/>
              <a:t>A system of society or group living in which there 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not private property</a:t>
            </a:r>
          </a:p>
          <a:p>
            <a:r>
              <a:rPr lang="en-US" dirty="0" smtClean="0"/>
              <a:t>A system or condition of society in which the means of production are </a:t>
            </a:r>
            <a:r>
              <a:rPr lang="en-US" u="sng" dirty="0" smtClean="0">
                <a:solidFill>
                  <a:srgbClr val="FF0000"/>
                </a:solidFill>
              </a:rPr>
              <a:t>owned and controlled by the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1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Free Market Economy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Economic questions are answered by individual buyers and sellers.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Supply and demand influence economy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People act out of self interest; motive for profit (money) drives the economy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Also known as </a:t>
            </a:r>
            <a:r>
              <a:rPr lang="en-US" u="sng" dirty="0" smtClean="0">
                <a:solidFill>
                  <a:srgbClr val="FF0000"/>
                </a:solidFill>
                <a:ea typeface="+mn-ea"/>
              </a:rPr>
              <a:t>FREE ENTERPRISE</a:t>
            </a:r>
            <a:r>
              <a:rPr lang="en-US" dirty="0" smtClean="0">
                <a:ea typeface="+mn-ea"/>
              </a:rPr>
              <a:t> or </a:t>
            </a:r>
            <a:r>
              <a:rPr lang="en-US" u="sng" dirty="0" smtClean="0">
                <a:solidFill>
                  <a:srgbClr val="FF0000"/>
                </a:solidFill>
                <a:ea typeface="+mn-ea"/>
              </a:rPr>
              <a:t>CAPITALISM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Ex. The United States, Western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Europe, Japan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65713"/>
            <a:ext cx="21526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33CC33"/>
                </a:solidFill>
                <a:latin typeface="Arial" charset="0"/>
              </a:rPr>
              <a:t>I lied!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I said there were 5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types of economic systems, but there is a 6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>
                <a:latin typeface="Arial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Mixed Economy</a:t>
            </a:r>
            <a:r>
              <a:rPr lang="en-US" dirty="0">
                <a:latin typeface="Arial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No economy is pure market, pure command or pure traditional, elements of each appear in all economies</a:t>
            </a:r>
            <a:r>
              <a:rPr lang="en-US" dirty="0">
                <a:latin typeface="Arial" charset="0"/>
              </a:rPr>
              <a:t>, some have more elements of one economy than another.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33CC33"/>
                </a:solidFill>
                <a:latin typeface="Arial" charset="0"/>
              </a:rPr>
              <a:t>Market</a:t>
            </a:r>
            <a:r>
              <a:rPr lang="en-US" dirty="0">
                <a:latin typeface="Arial" charset="0"/>
              </a:rPr>
              <a:t>		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Mixed</a:t>
            </a:r>
            <a:r>
              <a:rPr lang="en-US" dirty="0">
                <a:latin typeface="Arial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Command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</a:rPr>
              <a:t>		USA		Great Britain		China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533400" y="5181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6096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0386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934200" y="4800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17526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4038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 flipV="1">
            <a:off x="7086600" y="5181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American Mixed Economy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While the United States is mostly a </a:t>
            </a:r>
            <a:r>
              <a:rPr lang="en-US" u="sng">
                <a:solidFill>
                  <a:srgbClr val="FF0000"/>
                </a:solidFill>
                <a:latin typeface="Arial" charset="0"/>
              </a:rPr>
              <a:t>free market economy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, it does have elements of a </a:t>
            </a:r>
            <a:r>
              <a:rPr lang="en-US" u="sng">
                <a:solidFill>
                  <a:srgbClr val="FF0000"/>
                </a:solidFill>
                <a:latin typeface="Arial" charset="0"/>
              </a:rPr>
              <a:t>command economy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41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89275"/>
            <a:ext cx="24384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6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1182</Words>
  <Application>Microsoft Macintosh PowerPoint</Application>
  <PresentationFormat>On-screen Show (4:3)</PresentationFormat>
  <Paragraphs>108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Economic Systems</vt:lpstr>
      <vt:lpstr>All Economic Systems Must Consider the Following Questions:</vt:lpstr>
      <vt:lpstr>Traditional Economy</vt:lpstr>
      <vt:lpstr>Communist</vt:lpstr>
      <vt:lpstr> Command Economy</vt:lpstr>
      <vt:lpstr>Socialist</vt:lpstr>
      <vt:lpstr> Free Market Economy</vt:lpstr>
      <vt:lpstr>I lied!</vt:lpstr>
      <vt:lpstr>American Mixed Economy</vt:lpstr>
      <vt:lpstr>Features of American Free Market Economy</vt:lpstr>
      <vt:lpstr>Features of American Free Market Economy (cont)</vt:lpstr>
      <vt:lpstr>Features of American Command Economy</vt:lpstr>
      <vt:lpstr>My Pizzeria</vt:lpstr>
      <vt:lpstr>My Pizzeria in a Free Market</vt:lpstr>
      <vt:lpstr>My Pizzeria in a Command Economy</vt:lpstr>
      <vt:lpstr>My Pizzeria in a Mixed Economy</vt:lpstr>
      <vt:lpstr>1.  </vt:lpstr>
      <vt:lpstr>2.  </vt:lpstr>
      <vt:lpstr>3.  </vt:lpstr>
      <vt:lpstr>4.  </vt:lpstr>
    </vt:vector>
  </TitlesOfParts>
  <Company>Killeen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KISD</dc:creator>
  <cp:lastModifiedBy>KISD</cp:lastModifiedBy>
  <cp:revision>4</cp:revision>
  <dcterms:created xsi:type="dcterms:W3CDTF">2015-01-20T19:36:27Z</dcterms:created>
  <dcterms:modified xsi:type="dcterms:W3CDTF">2015-01-21T14:38:53Z</dcterms:modified>
</cp:coreProperties>
</file>